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  <p:sldMasterId id="2147483678" r:id="rId5"/>
  </p:sldMasterIdLst>
  <p:notesMasterIdLst>
    <p:notesMasterId r:id="rId11"/>
  </p:notesMasterIdLst>
  <p:handoutMasterIdLst>
    <p:handoutMasterId r:id="rId12"/>
  </p:handoutMasterIdLst>
  <p:sldIdLst>
    <p:sldId id="330" r:id="rId6"/>
    <p:sldId id="6988" r:id="rId7"/>
    <p:sldId id="7004" r:id="rId8"/>
    <p:sldId id="7005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9DD6"/>
    <a:srgbClr val="E0D119"/>
    <a:srgbClr val="5DCECA"/>
    <a:srgbClr val="77CEA4"/>
    <a:srgbClr val="98CE6E"/>
    <a:srgbClr val="D0DFD8"/>
    <a:srgbClr val="B5DAEC"/>
    <a:srgbClr val="BEDEE9"/>
    <a:srgbClr val="FFB91C"/>
    <a:srgbClr val="EECB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8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dhi Agarwal" userId="432aa232-97a8-4e82-afb8-40ad0fef15b1" providerId="ADAL" clId="{2E4B4BF2-1AC8-406D-9DD5-97D69D36DD38}"/>
    <pc:docChg chg="modSld">
      <pc:chgData name="Nidhi Agarwal" userId="432aa232-97a8-4e82-afb8-40ad0fef15b1" providerId="ADAL" clId="{2E4B4BF2-1AC8-406D-9DD5-97D69D36DD38}" dt="2026-10-12T09:34:55.646" v="52" actId="20577"/>
      <pc:docMkLst>
        <pc:docMk/>
      </pc:docMkLst>
      <pc:sldChg chg="modSp mod">
        <pc:chgData name="Nidhi Agarwal" userId="432aa232-97a8-4e82-afb8-40ad0fef15b1" providerId="ADAL" clId="{2E4B4BF2-1AC8-406D-9DD5-97D69D36DD38}" dt="2026-10-12T09:34:55.646" v="52" actId="20577"/>
        <pc:sldMkLst>
          <pc:docMk/>
          <pc:sldMk cId="4123119697" sldId="6988"/>
        </pc:sldMkLst>
        <pc:spChg chg="mod">
          <ac:chgData name="Nidhi Agarwal" userId="432aa232-97a8-4e82-afb8-40ad0fef15b1" providerId="ADAL" clId="{2E4B4BF2-1AC8-406D-9DD5-97D69D36DD38}" dt="2026-10-12T09:34:55.646" v="52" actId="20577"/>
          <ac:spMkLst>
            <pc:docMk/>
            <pc:sldMk cId="4123119697" sldId="6988"/>
            <ac:spMk id="6" creationId="{92204AA4-ED14-C545-3E3D-8C130DF15D0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gray">
          <a:xfrm>
            <a:off x="107140" y="8757395"/>
            <a:ext cx="347445" cy="238400"/>
          </a:xfrm>
          <a:prstGeom prst="rect">
            <a:avLst/>
          </a:prstGeom>
          <a:noFill/>
        </p:spPr>
        <p:txBody>
          <a:bodyPr wrap="none" lIns="95610" tIns="47805" rIns="95610" bIns="47805" rtlCol="0">
            <a:spAutoFit/>
          </a:bodyPr>
          <a:lstStyle/>
          <a:p>
            <a:pPr algn="r"/>
            <a:fld id="{2B7AF141-2B95-496E-A444-1A6308939B01}" type="slidenum">
              <a:rPr lang="en-US" sz="900">
                <a:solidFill>
                  <a:schemeClr val="accent3"/>
                </a:solidFill>
              </a:rPr>
              <a:pPr algn="r"/>
              <a:t>‹#›</a:t>
            </a:fld>
            <a:endParaRPr lang="en-US" sz="900">
              <a:solidFill>
                <a:schemeClr val="accent3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gray">
          <a:xfrm>
            <a:off x="378553" y="8757395"/>
            <a:ext cx="3851140" cy="235043"/>
          </a:xfrm>
          <a:prstGeom prst="rect">
            <a:avLst/>
          </a:prstGeom>
          <a:noFill/>
        </p:spPr>
        <p:txBody>
          <a:bodyPr wrap="none" lIns="95610" tIns="47805" rIns="95610" bIns="47805" rtlCol="0"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>
                    <a:lumMod val="75000"/>
                  </a:schemeClr>
                </a:solidFill>
              </a:rPr>
              <a:t>© 2019 Cadence Design Systems, Inc. Cadence confidential.  Internal use only.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8713" y="8718965"/>
            <a:ext cx="1234884" cy="22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76464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/>
          <p:cNvSpPr txBox="1"/>
          <p:nvPr/>
        </p:nvSpPr>
        <p:spPr bwMode="gray">
          <a:xfrm>
            <a:off x="107140" y="8757395"/>
            <a:ext cx="347445" cy="238400"/>
          </a:xfrm>
          <a:prstGeom prst="rect">
            <a:avLst/>
          </a:prstGeom>
          <a:noFill/>
        </p:spPr>
        <p:txBody>
          <a:bodyPr wrap="none" lIns="95610" tIns="47805" rIns="95610" bIns="47805" rtlCol="0">
            <a:spAutoFit/>
          </a:bodyPr>
          <a:lstStyle/>
          <a:p>
            <a:pPr algn="r"/>
            <a:fld id="{2B7AF141-2B95-496E-A444-1A6308939B01}" type="slidenum">
              <a:rPr lang="en-US" sz="900">
                <a:solidFill>
                  <a:schemeClr val="accent3"/>
                </a:solidFill>
              </a:rPr>
              <a:pPr algn="r"/>
              <a:t>‹#›</a:t>
            </a:fld>
            <a:endParaRPr lang="en-US" sz="900">
              <a:solidFill>
                <a:schemeClr val="accent3"/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gray">
          <a:xfrm>
            <a:off x="378553" y="8757395"/>
            <a:ext cx="3851140" cy="235043"/>
          </a:xfrm>
          <a:prstGeom prst="rect">
            <a:avLst/>
          </a:prstGeom>
          <a:noFill/>
        </p:spPr>
        <p:txBody>
          <a:bodyPr wrap="none" lIns="95610" tIns="47805" rIns="95610" bIns="47805" rtlCol="0">
            <a:spAutoFit/>
          </a:bodyPr>
          <a:lstStyle/>
          <a:p>
            <a:pPr>
              <a:defRPr/>
            </a:pPr>
            <a:r>
              <a:rPr lang="en-US" sz="900">
                <a:solidFill>
                  <a:schemeClr val="bg1">
                    <a:lumMod val="75000"/>
                  </a:schemeClr>
                </a:solidFill>
              </a:rPr>
              <a:t>© 2019 Cadence Design Systems, Inc. Cadence confidential.  Internal use only.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8713" y="8718965"/>
            <a:ext cx="1234884" cy="22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570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48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35A07A-B185-4527-BDB6-CBFE760924B0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6160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Tighter Content L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13" y="1397000"/>
            <a:ext cx="11255827" cy="48133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600"/>
              </a:spcBef>
              <a:spcAft>
                <a:spcPts val="300"/>
              </a:spcAft>
              <a:defRPr lang="en-US" dirty="0"/>
            </a:lvl1pPr>
            <a:lvl2pPr>
              <a:spcBef>
                <a:spcPts val="0"/>
              </a:spcBef>
              <a:defRPr lang="en-US" dirty="0"/>
            </a:lvl2pPr>
            <a:lvl3pPr>
              <a:spcBef>
                <a:spcPts val="400"/>
              </a:spcBef>
              <a:defRPr lang="en-US" dirty="0"/>
            </a:lvl3pPr>
            <a:lvl4pPr>
              <a:defRPr lang="en-US" dirty="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ACACC4-4AF0-4A8A-B447-116F2CD731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313" y="365125"/>
            <a:ext cx="11255827" cy="5651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1A1DE324-84ED-FF4E-BD4C-01BB519678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598" y="64308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FR" dirty="0"/>
              <a:t>7th IEEE International Women in Technology Conference</a:t>
            </a:r>
          </a:p>
          <a:p>
            <a:r>
              <a:rPr lang="en-FR" b="1" dirty="0"/>
              <a:t>IEEE WINTECHCON 2026</a:t>
            </a:r>
          </a:p>
        </p:txBody>
      </p:sp>
    </p:spTree>
    <p:extLst>
      <p:ext uri="{BB962C8B-B14F-4D97-AF65-F5344CB8AC3E}">
        <p14:creationId xmlns:p14="http://schemas.microsoft.com/office/powerpoint/2010/main" val="3237957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nd Title with Tighter Content L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30" y="1409700"/>
            <a:ext cx="11255827" cy="47498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dirty="0"/>
            </a:lvl1pPr>
            <a:lvl2pPr>
              <a:spcBef>
                <a:spcPts val="400"/>
              </a:spcBef>
              <a:spcAft>
                <a:spcPts val="0"/>
              </a:spcAft>
              <a:defRPr lang="en-US" dirty="0"/>
            </a:lvl2pPr>
            <a:lvl3pPr>
              <a:spcBef>
                <a:spcPts val="400"/>
              </a:spcBef>
              <a:spcAft>
                <a:spcPts val="0"/>
              </a:spcAft>
              <a:defRPr lang="en-US" dirty="0"/>
            </a:lvl3pPr>
            <a:lvl4pPr>
              <a:defRPr lang="en-US" dirty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ACACC4-4AF0-4A8A-B447-116F2CD731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313" y="365125"/>
            <a:ext cx="11255827" cy="5651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74A77A66-624F-21E3-74CF-C3B7EF81E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598" y="64308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FR" dirty="0"/>
              <a:t>7th IEEE International Women in Technology Conference</a:t>
            </a:r>
          </a:p>
          <a:p>
            <a:r>
              <a:rPr lang="en-FR" b="1" dirty="0"/>
              <a:t>IEEE WINTECHCON 2026</a:t>
            </a:r>
          </a:p>
        </p:txBody>
      </p:sp>
    </p:spTree>
    <p:extLst>
      <p:ext uri="{BB962C8B-B14F-4D97-AF65-F5344CB8AC3E}">
        <p14:creationId xmlns:p14="http://schemas.microsoft.com/office/powerpoint/2010/main" val="1521659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Heav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643118-ABF9-4BD2-9A31-197F242B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3" y="365125"/>
            <a:ext cx="11310257" cy="430849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6CA9FA-08E0-5E48-A52C-09623E7AA4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314" y="795974"/>
            <a:ext cx="11310712" cy="334326"/>
          </a:xfrm>
          <a:prstGeom prst="rect">
            <a:avLst/>
          </a:prstGeom>
        </p:spPr>
        <p:txBody>
          <a:bodyPr lIns="45720"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Subhead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A18622F-FFFB-4753-BBB2-156957187B4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6313" y="1413256"/>
            <a:ext cx="5528441" cy="477164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2000" dirty="0"/>
            </a:lvl1pPr>
            <a:lvl2pPr>
              <a:defRPr lang="en-US" sz="1600" dirty="0"/>
            </a:lvl2pPr>
            <a:lvl3pPr>
              <a:defRPr lang="en-US" sz="1200" dirty="0"/>
            </a:lvl3pPr>
            <a:lvl4pPr>
              <a:defRPr lang="en-US" dirty="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2C4F24A-B06A-4364-928C-62F9F1DDE50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95998" y="1413256"/>
            <a:ext cx="5660571" cy="477164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defRPr lang="en-US" sz="2000" smtClean="0"/>
            </a:lvl1pPr>
            <a:lvl2pPr>
              <a:defRPr lang="en-US" sz="1600" smtClean="0"/>
            </a:lvl2pPr>
            <a:lvl3pPr>
              <a:defRPr lang="en-US" sz="1200" smtClean="0"/>
            </a:lvl3pPr>
            <a:lvl4pPr marL="1652588" indent="-280988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lang="en-US" sz="1200" smtClean="0"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3AB1AAFA-4AD1-5467-B1CD-CF13774D2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598" y="64308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FR" dirty="0"/>
              <a:t>7th IEEE International Women in Technology Conference</a:t>
            </a:r>
          </a:p>
          <a:p>
            <a:r>
              <a:rPr lang="en-FR" b="1" dirty="0"/>
              <a:t>IEEE WINTECHCON 2026</a:t>
            </a:r>
          </a:p>
        </p:txBody>
      </p:sp>
    </p:spTree>
    <p:extLst>
      <p:ext uri="{BB962C8B-B14F-4D97-AF65-F5344CB8AC3E}">
        <p14:creationId xmlns:p14="http://schemas.microsoft.com/office/powerpoint/2010/main" val="3879345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643118-ABF9-4BD2-9A31-197F242B8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3" y="365125"/>
            <a:ext cx="11310257" cy="430849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6CA9FA-08E0-5E48-A52C-09623E7AA4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314" y="795974"/>
            <a:ext cx="11310712" cy="334326"/>
          </a:xfrm>
          <a:prstGeom prst="rect">
            <a:avLst/>
          </a:prstGeom>
        </p:spPr>
        <p:txBody>
          <a:bodyPr lIns="45720"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Subhead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A18622F-FFFB-4753-BBB2-156957187B4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6312" y="1384301"/>
            <a:ext cx="11310257" cy="480060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>
              <a:spcBef>
                <a:spcPts val="1000"/>
              </a:spcBef>
              <a:spcAft>
                <a:spcPts val="0"/>
              </a:spcAft>
              <a:defRPr lang="en-US" sz="2000" dirty="0"/>
            </a:lvl1pPr>
            <a:lvl2pPr>
              <a:spcBef>
                <a:spcPts val="500"/>
              </a:spcBef>
              <a:spcAft>
                <a:spcPts val="400"/>
              </a:spcAft>
              <a:defRPr lang="en-US" sz="1600" dirty="0"/>
            </a:lvl2pPr>
            <a:lvl3pPr>
              <a:spcBef>
                <a:spcPts val="500"/>
              </a:spcBef>
              <a:spcAft>
                <a:spcPts val="400"/>
              </a:spcAft>
              <a:defRPr lang="en-US" sz="1200" dirty="0"/>
            </a:lvl3pPr>
            <a:lvl4pPr marL="1652588" indent="-280988"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</a:defRPr>
            </a:lvl4pPr>
          </a:lstStyle>
          <a:p>
            <a:pPr lvl="0">
              <a:spcAft>
                <a:spcPts val="300"/>
              </a:spcAft>
            </a:pPr>
            <a:r>
              <a:rPr lang="en-US"/>
              <a:t>Click to edit Master text styles</a:t>
            </a:r>
          </a:p>
          <a:p>
            <a:pPr lvl="1">
              <a:spcAft>
                <a:spcPts val="300"/>
              </a:spcAft>
            </a:pPr>
            <a:r>
              <a:rPr lang="en-US"/>
              <a:t>Second level</a:t>
            </a:r>
          </a:p>
          <a:p>
            <a:pPr lvl="2">
              <a:spcAft>
                <a:spcPts val="300"/>
              </a:spcAft>
            </a:pPr>
            <a:r>
              <a:rPr lang="en-US"/>
              <a:t>Third level</a:t>
            </a:r>
          </a:p>
          <a:p>
            <a:pPr lvl="3">
              <a:spcAft>
                <a:spcPts val="300"/>
              </a:spcAft>
            </a:pPr>
            <a:r>
              <a:rPr lang="en-US"/>
              <a:t>Fourth level</a:t>
            </a:r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AB238D3E-E1E1-C7A7-E7B3-3351E96504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598" y="643087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FR" dirty="0"/>
              <a:t>7th IEEE International Women in Technology Conference</a:t>
            </a:r>
          </a:p>
          <a:p>
            <a:r>
              <a:rPr lang="en-FR" b="1" dirty="0"/>
              <a:t>IEEE WINTECHCON 2026</a:t>
            </a:r>
          </a:p>
        </p:txBody>
      </p:sp>
    </p:spTree>
    <p:extLst>
      <p:ext uri="{BB962C8B-B14F-4D97-AF65-F5344CB8AC3E}">
        <p14:creationId xmlns:p14="http://schemas.microsoft.com/office/powerpoint/2010/main" val="3133793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and Content">
    <p:bg>
      <p:bgPr>
        <a:solidFill>
          <a:srgbClr val="1023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60C8D93-2965-4032-B020-368ACA3E524B}"/>
              </a:ext>
            </a:extLst>
          </p:cNvPr>
          <p:cNvSpPr txBox="1"/>
          <p:nvPr userDrawn="1"/>
        </p:nvSpPr>
        <p:spPr>
          <a:xfrm>
            <a:off x="4038385" y="2921168"/>
            <a:ext cx="41152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11" name="L-Shape 10">
            <a:extLst>
              <a:ext uri="{FF2B5EF4-FFF2-40B4-BE49-F238E27FC236}">
                <a16:creationId xmlns:a16="http://schemas.microsoft.com/office/drawing/2014/main" id="{86F12B7C-3757-47A0-B4E9-D9E090A391BE}"/>
              </a:ext>
            </a:extLst>
          </p:cNvPr>
          <p:cNvSpPr/>
          <p:nvPr userDrawn="1"/>
        </p:nvSpPr>
        <p:spPr>
          <a:xfrm rot="5400000">
            <a:off x="3759537" y="2450521"/>
            <a:ext cx="717176" cy="941294"/>
          </a:xfrm>
          <a:prstGeom prst="corner">
            <a:avLst>
              <a:gd name="adj1" fmla="val 22500"/>
              <a:gd name="adj2" fmla="val 2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-Shape 13">
            <a:extLst>
              <a:ext uri="{FF2B5EF4-FFF2-40B4-BE49-F238E27FC236}">
                <a16:creationId xmlns:a16="http://schemas.microsoft.com/office/drawing/2014/main" id="{3FFC4A33-2B6A-4D6D-A4ED-C1B4B6BD2652}"/>
              </a:ext>
            </a:extLst>
          </p:cNvPr>
          <p:cNvSpPr/>
          <p:nvPr userDrawn="1"/>
        </p:nvSpPr>
        <p:spPr>
          <a:xfrm rot="16200000">
            <a:off x="7573011" y="3466184"/>
            <a:ext cx="717176" cy="941294"/>
          </a:xfrm>
          <a:prstGeom prst="corner">
            <a:avLst>
              <a:gd name="adj1" fmla="val 22500"/>
              <a:gd name="adj2" fmla="val 2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193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0797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2829E3-42AA-4ECB-90DB-F36F704F4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3" y="365125"/>
            <a:ext cx="11310257" cy="666871"/>
          </a:xfrm>
          <a:prstGeom prst="rect">
            <a:avLst/>
          </a:prstGeom>
        </p:spPr>
        <p:txBody>
          <a:bodyPr vert="horz" lIns="4572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B3634-BE53-4DAC-8B5E-4015CDEC9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313" y="1397121"/>
            <a:ext cx="11310257" cy="477984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55A0A3-C444-42C3-B99D-6C7C3F66445E}"/>
              </a:ext>
            </a:extLst>
          </p:cNvPr>
          <p:cNvSpPr txBox="1"/>
          <p:nvPr userDrawn="1"/>
        </p:nvSpPr>
        <p:spPr>
          <a:xfrm>
            <a:off x="371583" y="6517423"/>
            <a:ext cx="4563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9C6F3DA-F5B5-479A-BC2D-A29C88AE9940}" type="slidenum">
              <a:rPr lang="en-US" sz="70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</a:rPr>
              <a:pPr/>
              <a:t>‹#›</a:t>
            </a:fld>
            <a:endParaRPr lang="en-US" sz="70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646" y="6226230"/>
            <a:ext cx="1159771" cy="533289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0"/>
            <a:ext cx="132522" cy="6858000"/>
          </a:xfrm>
          <a:prstGeom prst="rect">
            <a:avLst/>
          </a:prstGeom>
          <a:solidFill>
            <a:srgbClr val="102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67DC0A-F420-BB94-72AA-2D09B3EB684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6" b="28036"/>
          <a:stretch>
            <a:fillRect/>
          </a:stretch>
        </p:blipFill>
        <p:spPr>
          <a:xfrm>
            <a:off x="-3" y="0"/>
            <a:ext cx="12192003" cy="1190171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64B61A3-6791-3BAF-887A-09F3A34871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FR" dirty="0"/>
              <a:t>7th IEEE International Women in Technology Conference</a:t>
            </a:r>
          </a:p>
          <a:p>
            <a:r>
              <a:rPr lang="en-FR" b="1" dirty="0"/>
              <a:t>IEEE WINTECHCON 2026</a:t>
            </a:r>
          </a:p>
        </p:txBody>
      </p:sp>
    </p:spTree>
    <p:extLst>
      <p:ext uri="{BB962C8B-B14F-4D97-AF65-F5344CB8AC3E}">
        <p14:creationId xmlns:p14="http://schemas.microsoft.com/office/powerpoint/2010/main" val="2101145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0" r:id="rId5"/>
  </p:sldLayoutIdLst>
  <p:hf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None/>
        <a:defRPr sz="30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6075" indent="-288925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>
          <a:schemeClr val="tx1"/>
        </a:buClr>
        <a:buSzPct val="100000"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38188" indent="-280988" algn="l" defTabSz="914400" rtl="0" eaLnBrk="1" latinLnBrk="0" hangingPunct="1">
        <a:lnSpc>
          <a:spcPct val="90000"/>
        </a:lnSpc>
        <a:spcBef>
          <a:spcPts val="500"/>
        </a:spcBef>
        <a:spcAft>
          <a:spcPts val="300"/>
        </a:spcAft>
        <a:buClr>
          <a:schemeClr val="tx1"/>
        </a:buClr>
        <a:buSzPct val="60000"/>
        <a:buFont typeface="Courier New" panose="02070309020205020404" pitchFamily="49" charset="0"/>
        <a:buChar char="o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spcAft>
          <a:spcPts val="300"/>
        </a:spcAft>
        <a:buClr>
          <a:schemeClr val="tx1"/>
        </a:buClr>
        <a:buSzPct val="100000"/>
        <a:buFont typeface="Rubik Light" panose="00000400000000000000" pitchFamily="2" charset="-79"/>
        <a:buChar char="–"/>
        <a:tabLst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52588" indent="-280988" algn="l" defTabSz="914400" rtl="0" eaLnBrk="1" latinLnBrk="0" hangingPunct="1">
        <a:lnSpc>
          <a:spcPct val="90000"/>
        </a:lnSpc>
        <a:spcBef>
          <a:spcPts val="500"/>
        </a:spcBef>
        <a:spcAft>
          <a:spcPts val="300"/>
        </a:spcAft>
        <a:buClr>
          <a:schemeClr val="bg2"/>
        </a:buClr>
        <a:buSzPct val="100000"/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170113" indent="-341313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Clr>
          <a:schemeClr val="accent2"/>
        </a:buClr>
        <a:buSzPct val="115000"/>
        <a:buFont typeface=".Lucida Grande UI Regular"/>
        <a:buChar char="▹"/>
        <a:tabLst/>
        <a:defRPr sz="15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F4E5A5-FAF5-42E9-A705-A2830C62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365760" bIns="45720" rtlCol="0" anchor="b">
            <a:normAutofit/>
          </a:bodyPr>
          <a:lstStyle/>
          <a:p>
            <a:pPr lvl="0" algn="r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E322A-EE1B-4EA9-BECD-220E5044D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86965-5A0F-4C0C-9415-32EBA327B7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9E8F6-4D81-4B3A-BC45-BBA4A1C9BD0F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C338F-E89C-43B8-B0CB-A1D888EA8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wintechcon2024@cadence.com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A7CEF-ACB9-4347-8B7A-F5C824194E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err="1"/>
              <a:t>www.wintechcon.com</a:t>
            </a:r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5F2EA0-E8BD-95CC-3763-ECFA8F89BD83}"/>
              </a:ext>
            </a:extLst>
          </p:cNvPr>
          <p:cNvSpPr/>
          <p:nvPr userDrawn="1"/>
        </p:nvSpPr>
        <p:spPr>
          <a:xfrm>
            <a:off x="-10274" y="4284996"/>
            <a:ext cx="12212464" cy="2444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8C9034-756A-EFDD-26FD-59DF78FE7AA5}"/>
              </a:ext>
            </a:extLst>
          </p:cNvPr>
          <p:cNvSpPr txBox="1"/>
          <p:nvPr userDrawn="1"/>
        </p:nvSpPr>
        <p:spPr>
          <a:xfrm>
            <a:off x="5940283" y="3528341"/>
            <a:ext cx="61028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2000" b="1" i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Women in Technology Conference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329B3F-9897-CE05-62A1-FBAFCEF03EB9}"/>
              </a:ext>
            </a:extLst>
          </p:cNvPr>
          <p:cNvSpPr txBox="1"/>
          <p:nvPr userDrawn="1"/>
        </p:nvSpPr>
        <p:spPr>
          <a:xfrm>
            <a:off x="9657709" y="3245187"/>
            <a:ext cx="235136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600" i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IN" sz="1600" i="0" baseline="3000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IN" sz="1600" i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IEEE International</a:t>
            </a:r>
          </a:p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285EF3D-E696-F628-BA47-CF915548F782}"/>
              </a:ext>
            </a:extLst>
          </p:cNvPr>
          <p:cNvSpPr txBox="1"/>
          <p:nvPr userDrawn="1"/>
        </p:nvSpPr>
        <p:spPr>
          <a:xfrm>
            <a:off x="9693817" y="3895378"/>
            <a:ext cx="23064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600" i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WINTECHCON 2025</a:t>
            </a:r>
          </a:p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7" y="1"/>
            <a:ext cx="12191999" cy="685799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C9735F4-89DA-B99B-757E-57169ADB4F23}"/>
              </a:ext>
            </a:extLst>
          </p:cNvPr>
          <p:cNvSpPr txBox="1"/>
          <p:nvPr userDrawn="1"/>
        </p:nvSpPr>
        <p:spPr>
          <a:xfrm>
            <a:off x="468476" y="357027"/>
            <a:ext cx="65990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000" b="1" i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Empowering Innovation:</a:t>
            </a:r>
          </a:p>
          <a:p>
            <a:pPr algn="l"/>
            <a:r>
              <a:rPr lang="en-US" sz="2000" b="1" i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From Intelligent Silicon to Global Ecosystems</a:t>
            </a:r>
            <a:endParaRPr lang="en-IN" sz="2000" b="1" i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604" y="5631167"/>
            <a:ext cx="2275967" cy="10465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49F8DA-CF4C-ACEA-7D55-09CBD20A90BC}"/>
              </a:ext>
            </a:extLst>
          </p:cNvPr>
          <p:cNvSpPr txBox="1"/>
          <p:nvPr userDrawn="1"/>
        </p:nvSpPr>
        <p:spPr>
          <a:xfrm>
            <a:off x="468476" y="5087024"/>
            <a:ext cx="911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3000" b="1" dirty="0">
                <a:latin typeface="Arial" panose="020B0604020202020204" pitchFamily="34" charset="0"/>
                <a:cs typeface="Arial" panose="020B0604020202020204" pitchFamily="34" charset="0"/>
              </a:rPr>
              <a:t>ADD YOUR PRESENTATION TITLE HERE</a:t>
            </a:r>
          </a:p>
          <a:p>
            <a:endParaRPr lang="en-FR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8D3755-E701-F454-07A4-5D9E8E6A0E92}"/>
              </a:ext>
            </a:extLst>
          </p:cNvPr>
          <p:cNvSpPr txBox="1"/>
          <p:nvPr userDrawn="1"/>
        </p:nvSpPr>
        <p:spPr>
          <a:xfrm>
            <a:off x="468476" y="6102687"/>
            <a:ext cx="4762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R" sz="1600" b="1" dirty="0">
                <a:latin typeface="Arial" panose="020B0604020202020204" pitchFamily="34" charset="0"/>
                <a:cs typeface="Arial" panose="020B0604020202020204" pitchFamily="34" charset="0"/>
              </a:rPr>
              <a:t>Name, Designation, Organization Name</a:t>
            </a:r>
          </a:p>
        </p:txBody>
      </p:sp>
    </p:spTree>
    <p:extLst>
      <p:ext uri="{BB962C8B-B14F-4D97-AF65-F5344CB8AC3E}">
        <p14:creationId xmlns:p14="http://schemas.microsoft.com/office/powerpoint/2010/main" val="3874612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b="1" kern="1200" cap="all" baseline="0" smtClean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5986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30" y="1570594"/>
            <a:ext cx="11255827" cy="4058310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dirty="0"/>
              <a:t>This is an example of a bullet slide 24pt Arial sentence case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Second level bullets are 20pt </a:t>
            </a:r>
            <a:r>
              <a:rPr lang="en-BB" dirty="0"/>
              <a:t>Arial</a:t>
            </a:r>
            <a:endParaRPr lang="en-US" dirty="0"/>
          </a:p>
          <a:p>
            <a:pPr lvl="1">
              <a:buClr>
                <a:schemeClr val="tx1"/>
              </a:buClr>
            </a:pPr>
            <a:r>
              <a:rPr lang="en-US" dirty="0"/>
              <a:t>Use </a:t>
            </a:r>
            <a:r>
              <a:rPr lang="en-US" b="1" dirty="0"/>
              <a:t>bold</a:t>
            </a:r>
            <a:r>
              <a:rPr lang="en-US" dirty="0"/>
              <a:t> </a:t>
            </a:r>
            <a:r>
              <a:rPr lang="en-BB" dirty="0"/>
              <a:t>or </a:t>
            </a:r>
            <a:r>
              <a:rPr lang="en-US" dirty="0">
                <a:solidFill>
                  <a:schemeClr val="accent6"/>
                </a:solidFill>
              </a:rPr>
              <a:t>red</a:t>
            </a:r>
            <a:r>
              <a:rPr lang="en-BB" b="1" dirty="0">
                <a:solidFill>
                  <a:schemeClr val="accent6"/>
                </a:solidFill>
              </a:rPr>
              <a:t> </a:t>
            </a:r>
            <a:r>
              <a:rPr lang="en-BB" dirty="0"/>
              <a:t>text</a:t>
            </a:r>
            <a:r>
              <a:rPr lang="en-BB" b="1" dirty="0"/>
              <a:t> </a:t>
            </a:r>
            <a:r>
              <a:rPr lang="en-US" dirty="0"/>
              <a:t>when emphasizing words</a:t>
            </a:r>
          </a:p>
          <a:p>
            <a:pPr lvl="1">
              <a:buClr>
                <a:schemeClr val="tx1"/>
              </a:buClr>
            </a:pPr>
            <a:r>
              <a:rPr lang="en-BB" dirty="0"/>
              <a:t>Keep </a:t>
            </a:r>
            <a:r>
              <a:rPr lang="en-US" dirty="0"/>
              <a:t>bullets short and concise</a:t>
            </a:r>
            <a:endParaRPr lang="en-BB" dirty="0"/>
          </a:p>
          <a:p>
            <a:pPr lvl="2">
              <a:buClr>
                <a:schemeClr val="tx1"/>
              </a:buClr>
            </a:pPr>
            <a:r>
              <a:rPr lang="en-US" dirty="0"/>
              <a:t>Third-level bullet copy is 16pt Arial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2204AA4-ED14-C545-3E3D-8C130DF15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Slide Title</a:t>
            </a:r>
            <a:endParaRPr lang="en-F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6DD736-2253-87E6-79F6-0847647B22D8}"/>
              </a:ext>
            </a:extLst>
          </p:cNvPr>
          <p:cNvSpPr txBox="1"/>
          <p:nvPr/>
        </p:nvSpPr>
        <p:spPr>
          <a:xfrm>
            <a:off x="446313" y="6492875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FR" sz="1100" b="1" dirty="0">
                <a:solidFill>
                  <a:schemeClr val="bg1">
                    <a:lumMod val="75000"/>
                  </a:schemeClr>
                </a:solidFill>
              </a:rPr>
              <a:t>IEEE WINTECHCON 2026 - </a:t>
            </a:r>
            <a:r>
              <a:rPr lang="en-FR" sz="1100" dirty="0">
                <a:solidFill>
                  <a:schemeClr val="bg1">
                    <a:lumMod val="75000"/>
                  </a:schemeClr>
                </a:solidFill>
              </a:rPr>
              <a:t>7th IEEE International Women in Technology Conference</a:t>
            </a:r>
            <a:endParaRPr lang="en-FR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11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EC3686-EB25-2C7E-3A2B-C37957C0A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3183F1-FA5D-63A5-C3B5-59B17AD14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6D3BE2-779E-83D6-544D-0269682F41B5}"/>
              </a:ext>
            </a:extLst>
          </p:cNvPr>
          <p:cNvSpPr txBox="1"/>
          <p:nvPr/>
        </p:nvSpPr>
        <p:spPr>
          <a:xfrm>
            <a:off x="446313" y="6492875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FR" sz="1100" b="1" dirty="0">
                <a:solidFill>
                  <a:schemeClr val="bg1">
                    <a:lumMod val="75000"/>
                  </a:schemeClr>
                </a:solidFill>
              </a:rPr>
              <a:t>IEEE WINTECHCON 2026 - </a:t>
            </a:r>
            <a:r>
              <a:rPr lang="en-FR" sz="1100" dirty="0">
                <a:solidFill>
                  <a:schemeClr val="bg1">
                    <a:lumMod val="75000"/>
                  </a:schemeClr>
                </a:solidFill>
              </a:rPr>
              <a:t>7th IEEE International Women in Technology Conference</a:t>
            </a:r>
            <a:endParaRPr lang="en-FR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72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AD0B8-9A75-F6E0-E468-678299052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00F19D-E15C-1D80-8244-5FB9429247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AF18F-7103-D0FE-356E-DE865ADA1DA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FBE26AD-ECAE-4EA1-20E0-AB4B7ACA41A5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A8331A-5470-9AEA-CFF9-3A76CF287453}"/>
              </a:ext>
            </a:extLst>
          </p:cNvPr>
          <p:cNvSpPr txBox="1"/>
          <p:nvPr/>
        </p:nvSpPr>
        <p:spPr>
          <a:xfrm>
            <a:off x="446313" y="6492875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FR" sz="1100" b="1" dirty="0">
                <a:solidFill>
                  <a:schemeClr val="bg1">
                    <a:lumMod val="75000"/>
                  </a:schemeClr>
                </a:solidFill>
              </a:rPr>
              <a:t>IEEE WINTECHCON 2026 - </a:t>
            </a:r>
            <a:r>
              <a:rPr lang="en-FR" sz="1100" dirty="0">
                <a:solidFill>
                  <a:schemeClr val="bg1">
                    <a:lumMod val="75000"/>
                  </a:schemeClr>
                </a:solidFill>
              </a:rPr>
              <a:t>7th IEEE International Women in Technology Conference</a:t>
            </a:r>
            <a:endParaRPr lang="en-FR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601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3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home/user/work/wintechcon_poster/images/bg_circuit.jpg">
            <a:extLst>
              <a:ext uri="{FF2B5EF4-FFF2-40B4-BE49-F238E27FC236}">
                <a16:creationId xmlns:a16="http://schemas.microsoft.com/office/drawing/2014/main" id="{00283707-027B-D6EB-542F-449F0D9D6B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77908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5FA87F-2469-8D72-262A-2C9528BD13C4}"/>
              </a:ext>
            </a:extLst>
          </p:cNvPr>
          <p:cNvSpPr/>
          <p:nvPr/>
        </p:nvSpPr>
        <p:spPr>
          <a:xfrm>
            <a:off x="3532763" y="2967335"/>
            <a:ext cx="51264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Thank You!</a:t>
            </a:r>
            <a:endParaRPr lang="en-US" sz="7200" b="1" cap="none" spc="0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90E95B-4F99-D1B2-DC00-A3F5C51F79C9}"/>
              </a:ext>
            </a:extLst>
          </p:cNvPr>
          <p:cNvSpPr txBox="1"/>
          <p:nvPr/>
        </p:nvSpPr>
        <p:spPr>
          <a:xfrm>
            <a:off x="3040954" y="6382039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FR" sz="1100" b="1" dirty="0">
                <a:solidFill>
                  <a:schemeClr val="bg1">
                    <a:lumMod val="75000"/>
                  </a:schemeClr>
                </a:solidFill>
              </a:rPr>
              <a:t>IEEE WINTECHCON 2026 - </a:t>
            </a:r>
            <a:r>
              <a:rPr lang="en-FR" sz="1100" dirty="0">
                <a:solidFill>
                  <a:schemeClr val="bg1">
                    <a:lumMod val="75000"/>
                  </a:schemeClr>
                </a:solidFill>
              </a:rPr>
              <a:t>7th IEEE International Women in Technology Conference</a:t>
            </a:r>
            <a:endParaRPr lang="en-FR" sz="11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16855"/>
      </p:ext>
    </p:extLst>
  </p:cSld>
  <p:clrMapOvr>
    <a:masterClrMapping/>
  </p:clrMapOvr>
</p:sld>
</file>

<file path=ppt/theme/theme1.xml><?xml version="1.0" encoding="utf-8"?>
<a:theme xmlns:a="http://schemas.openxmlformats.org/drawingml/2006/main" name="1_Cadence-Lt">
  <a:themeElements>
    <a:clrScheme name="Cadence Color Palette">
      <a:dk1>
        <a:srgbClr val="262626"/>
      </a:dk1>
      <a:lt1>
        <a:srgbClr val="FFFFFF"/>
      </a:lt1>
      <a:dk2>
        <a:srgbClr val="2CCCD3"/>
      </a:dk2>
      <a:lt2>
        <a:srgbClr val="147BD1"/>
      </a:lt2>
      <a:accent1>
        <a:srgbClr val="00778B"/>
      </a:accent1>
      <a:accent2>
        <a:srgbClr val="00A376"/>
      </a:accent2>
      <a:accent3>
        <a:srgbClr val="FFB81C"/>
      </a:accent3>
      <a:accent4>
        <a:srgbClr val="FF8200"/>
      </a:accent4>
      <a:accent5>
        <a:srgbClr val="CE0058"/>
      </a:accent5>
      <a:accent6>
        <a:srgbClr val="FF0000"/>
      </a:accent6>
      <a:hlink>
        <a:srgbClr val="0563C1"/>
      </a:hlink>
      <a:folHlink>
        <a:srgbClr val="954F72"/>
      </a:folHlink>
    </a:clrScheme>
    <a:fontScheme name="Custom 3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3 Internal-Confidential.pptx" id="{A6D635A3-71D1-485B-B4E2-83E3D097FB07}" vid="{5F70A484-0AC8-47F0-8D7F-0899584468A0}"/>
    </a:ext>
  </a:extLst>
</a:theme>
</file>

<file path=ppt/theme/theme2.xml><?xml version="1.0" encoding="utf-8"?>
<a:theme xmlns:a="http://schemas.openxmlformats.org/drawingml/2006/main" name="1_Custom Design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102_T_PGO_Template-City-16_9" id="{893A06AE-6C5D-49EF-8FB6-AAABED464B79}" vid="{0716CB8D-B4D7-4ABF-814C-951020066E2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9af519-f4b2-4e5f-ad96-412dbdec21d2">
      <Terms xmlns="http://schemas.microsoft.com/office/infopath/2007/PartnerControls"/>
    </lcf76f155ced4ddcb4097134ff3c332f>
    <TaxCatchAll xmlns="c3c548bf-1352-4e87-afdc-f49986f72c8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9F49F1DF267F47A209DE72CE48F614" ma:contentTypeVersion="9" ma:contentTypeDescription="Create a new document." ma:contentTypeScope="" ma:versionID="a90ea90ffc22549f070fed08e001adaf">
  <xsd:schema xmlns:xsd="http://www.w3.org/2001/XMLSchema" xmlns:xs="http://www.w3.org/2001/XMLSchema" xmlns:p="http://schemas.microsoft.com/office/2006/metadata/properties" xmlns:ns2="f29af519-f4b2-4e5f-ad96-412dbdec21d2" xmlns:ns3="c3c548bf-1352-4e87-afdc-f49986f72c8d" targetNamespace="http://schemas.microsoft.com/office/2006/metadata/properties" ma:root="true" ma:fieldsID="0cc14c8776071cbf8fbe761762edef1f" ns2:_="" ns3:_="">
    <xsd:import namespace="f29af519-f4b2-4e5f-ad96-412dbdec21d2"/>
    <xsd:import namespace="c3c548bf-1352-4e87-afdc-f49986f72c8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9af519-f4b2-4e5f-ad96-412dbdec21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2ceace2-8072-4895-831d-69eafb740e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c548bf-1352-4e87-afdc-f49986f72c8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a1c2062-cb19-44f3-8f73-8683143208a8}" ma:internalName="TaxCatchAll" ma:showField="CatchAllData" ma:web="c3c548bf-1352-4e87-afdc-f49986f72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1E21E2-184C-4C53-96CE-A9EC73448FA3}">
  <ds:schemaRefs>
    <ds:schemaRef ds:uri="f29af519-f4b2-4e5f-ad96-412dbdec21d2"/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c3c548bf-1352-4e87-afdc-f49986f72c8d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C19A7A2-6592-4612-9FB6-EC841D332155}">
  <ds:schemaRefs>
    <ds:schemaRef ds:uri="c3c548bf-1352-4e87-afdc-f49986f72c8d"/>
    <ds:schemaRef ds:uri="f29af519-f4b2-4e5f-ad96-412dbdec21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6A66B61-4F06-44C8-9162-4B6D2BCADA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39</TotalTime>
  <Words>87</Words>
  <Application>Microsoft Office PowerPoint</Application>
  <PresentationFormat>Widescreen</PresentationFormat>
  <Paragraphs>12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.Lucida Grande UI Regular</vt:lpstr>
      <vt:lpstr>Arial</vt:lpstr>
      <vt:lpstr>Calibri</vt:lpstr>
      <vt:lpstr>Calibri Light</vt:lpstr>
      <vt:lpstr>Courier New</vt:lpstr>
      <vt:lpstr>Rubik Light</vt:lpstr>
      <vt:lpstr>1_Cadence-Lt</vt:lpstr>
      <vt:lpstr>1_Custom Design</vt:lpstr>
      <vt:lpstr>PowerPoint Presentation</vt:lpstr>
      <vt:lpstr>Slide Title</vt:lpstr>
      <vt:lpstr>PowerPoint Presentation</vt:lpstr>
      <vt:lpstr>PowerPoint Presentation</vt:lpstr>
      <vt:lpstr>PowerPoint Presentation</vt:lpstr>
    </vt:vector>
  </TitlesOfParts>
  <Company>Cadence Design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Rishikesh  P Gaikwad</dc:creator>
  <cp:keywords>2024 Cadence PowerPoint Template</cp:keywords>
  <dc:description>1 January update</dc:description>
  <cp:lastModifiedBy>Nidhi Agarwal</cp:lastModifiedBy>
  <cp:revision>12</cp:revision>
  <dcterms:created xsi:type="dcterms:W3CDTF">2024-09-30T14:11:23Z</dcterms:created>
  <dcterms:modified xsi:type="dcterms:W3CDTF">2026-10-12T09:34:58Z</dcterms:modified>
  <cp:category>PowerPoint Templates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0x010100BB9F49F1DF267F47A209DE72CE48F614</vt:lpwstr>
  </property>
  <property fmtid="{D5CDD505-2E9C-101B-9397-08002B2CF9AE}" pid="3" name="MSIP_Label_1482394c-b026-422c-b230-61ecd267aada_Enabled">
    <vt:lpwstr>true</vt:lpwstr>
  </property>
  <property fmtid="{D5CDD505-2E9C-101B-9397-08002B2CF9AE}" pid="4" name="MSIP_Label_1482394c-b026-422c-b230-61ecd267aada_SetDate">
    <vt:lpwstr>2026-10-02T07:15:24Z</vt:lpwstr>
  </property>
  <property fmtid="{D5CDD505-2E9C-101B-9397-08002B2CF9AE}" pid="5" name="MSIP_Label_1482394c-b026-422c-b230-61ecd267aada_Method">
    <vt:lpwstr>Privileged</vt:lpwstr>
  </property>
  <property fmtid="{D5CDD505-2E9C-101B-9397-08002B2CF9AE}" pid="6" name="MSIP_Label_1482394c-b026-422c-b230-61ecd267aada_Name">
    <vt:lpwstr>Confidential</vt:lpwstr>
  </property>
  <property fmtid="{D5CDD505-2E9C-101B-9397-08002B2CF9AE}" pid="7" name="MSIP_Label_1482394c-b026-422c-b230-61ecd267aada_SiteId">
    <vt:lpwstr>70e1fb47-1155-421d-87fc-2e58f638b6e0</vt:lpwstr>
  </property>
  <property fmtid="{D5CDD505-2E9C-101B-9397-08002B2CF9AE}" pid="8" name="MSIP_Label_1482394c-b026-422c-b230-61ecd267aada_ActionId">
    <vt:lpwstr>b70ba8dc-29ac-4ec4-bf39-d86cf6fe4e70</vt:lpwstr>
  </property>
  <property fmtid="{D5CDD505-2E9C-101B-9397-08002B2CF9AE}" pid="9" name="MSIP_Label_1482394c-b026-422c-b230-61ecd267aada_ContentBits">
    <vt:lpwstr>0</vt:lpwstr>
  </property>
  <property fmtid="{D5CDD505-2E9C-101B-9397-08002B2CF9AE}" pid="10" name="MSIP_Label_1482394c-b026-422c-b230-61ecd267aada_Tag">
    <vt:lpwstr>10, 0, 1, 1</vt:lpwstr>
  </property>
  <property fmtid="{D5CDD505-2E9C-101B-9397-08002B2CF9AE}" pid="11" name="MediaServiceImageTags">
    <vt:lpwstr/>
  </property>
</Properties>
</file>